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Baskervville" pitchFamily="2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oppins" pitchFamily="2" charset="0"/>
      <p:regular r:id="rId18"/>
      <p:bold r:id="rId19"/>
      <p:italic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04"/>
    <p:restoredTop sz="94610"/>
  </p:normalViewPr>
  <p:slideViewPr>
    <p:cSldViewPr snapToGrid="0" snapToObjects="1">
      <p:cViewPr varScale="1">
        <p:scale>
          <a:sx n="122" d="100"/>
          <a:sy n="122" d="100"/>
        </p:scale>
        <p:origin x="256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svg>
</file>

<file path=ppt/media/image2.png>
</file>

<file path=ppt/media/image20.svg>
</file>

<file path=ppt/media/image21.svg>
</file>

<file path=ppt/media/image22.svg>
</file>

<file path=ppt/media/image23.svg>
</file>

<file path=ppt/media/image24.svg>
</file>

<file path=ppt/media/image25.svg>
</file>

<file path=ppt/media/image3.png>
</file>

<file path=ppt/media/image4.png>
</file>

<file path=ppt/media/image5.png>
</file>

<file path=ppt/media/image6.png>
</file>

<file path=ppt/media/image7.sv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004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svg"/><Relationship Id="rId5" Type="http://schemas.openxmlformats.org/officeDocument/2006/relationships/image" Target="../media/image8.sv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6.png"/><Relationship Id="rId7" Type="http://schemas.openxmlformats.org/officeDocument/2006/relationships/image" Target="../media/image24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svg"/><Relationship Id="rId5" Type="http://schemas.openxmlformats.org/officeDocument/2006/relationships/image" Target="../media/image22.svg"/><Relationship Id="rId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5529" y="2577584"/>
            <a:ext cx="7845743" cy="249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Исследование рынка общественного питания Москвы</a:t>
            </a:r>
            <a:endParaRPr lang="en-US" sz="5200" dirty="0">
              <a:latin typeface="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35529" y="5355312"/>
            <a:ext cx="784574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Стратегический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анализ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для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выхода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на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рынок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кофеен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столице</a:t>
            </a:r>
            <a:endParaRPr lang="en-US" sz="145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F7715E24-ACB2-2949-8458-CFF3F71A13F5}"/>
              </a:ext>
            </a:extLst>
          </p:cNvPr>
          <p:cNvSpPr/>
          <p:nvPr/>
        </p:nvSpPr>
        <p:spPr>
          <a:xfrm>
            <a:off x="6043449" y="7819959"/>
            <a:ext cx="784574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ru-RU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Соловьев Сергей 2026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1087874"/>
            <a:ext cx="6665952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План презентации</a:t>
            </a:r>
            <a:endParaRPr lang="en-US" sz="5200" dirty="0">
              <a:latin typeface=""/>
            </a:endParaRPr>
          </a:p>
        </p:txBody>
      </p:sp>
      <p:sp>
        <p:nvSpPr>
          <p:cNvPr id="3" name="Text 1"/>
          <p:cNvSpPr/>
          <p:nvPr/>
        </p:nvSpPr>
        <p:spPr>
          <a:xfrm>
            <a:off x="649129" y="2291953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01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49129" y="2584252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5" name="Text 3"/>
          <p:cNvSpPr/>
          <p:nvPr/>
        </p:nvSpPr>
        <p:spPr>
          <a:xfrm>
            <a:off x="649129" y="2722602"/>
            <a:ext cx="3872389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Обзор рынка общепита</a:t>
            </a:r>
            <a:endParaRPr lang="en-US" sz="2600" dirty="0">
              <a:latin typeface=""/>
            </a:endParaRPr>
          </a:p>
        </p:txBody>
      </p:sp>
      <p:sp>
        <p:nvSpPr>
          <p:cNvPr id="6" name="Text 4"/>
          <p:cNvSpPr/>
          <p:nvPr/>
        </p:nvSpPr>
        <p:spPr>
          <a:xfrm>
            <a:off x="649129" y="3250287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Анализ категорий и конкурентного ландшафта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5154930" y="2291953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02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5154930" y="2584252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9" name="Text 7"/>
          <p:cNvSpPr/>
          <p:nvPr/>
        </p:nvSpPr>
        <p:spPr>
          <a:xfrm>
            <a:off x="5154930" y="2722602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Сетевой формат</a:t>
            </a:r>
            <a:endParaRPr lang="en-US" sz="2600" dirty="0">
              <a:latin typeface="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154930" y="3250287"/>
            <a:ext cx="4320421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Соотношение сетевых и уникальных заведений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9660731" y="2291953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9660731" y="2584252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13" name="Text 11"/>
          <p:cNvSpPr/>
          <p:nvPr/>
        </p:nvSpPr>
        <p:spPr>
          <a:xfrm>
            <a:off x="9660731" y="2722602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География</a:t>
            </a: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и трафик</a:t>
            </a:r>
            <a:endParaRPr lang="en-US" sz="2600" dirty="0"/>
          </a:p>
        </p:txBody>
      </p:sp>
      <p:sp>
        <p:nvSpPr>
          <p:cNvPr id="14" name="Text 12"/>
          <p:cNvSpPr/>
          <p:nvPr/>
        </p:nvSpPr>
        <p:spPr>
          <a:xfrm>
            <a:off x="9660731" y="3250287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Топ-локации и точки притяжения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649129" y="4168140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649129" y="4460438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17" name="Text 15"/>
          <p:cNvSpPr/>
          <p:nvPr/>
        </p:nvSpPr>
        <p:spPr>
          <a:xfrm>
            <a:off x="649129" y="459878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Ценообразование</a:t>
            </a:r>
            <a:endParaRPr lang="en-US" sz="2600" dirty="0">
              <a:latin typeface="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649129" y="5126474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Распределение чеков по районам</a:t>
            </a:r>
            <a:endParaRPr lang="en-US" sz="1450" dirty="0"/>
          </a:p>
        </p:txBody>
      </p:sp>
      <p:sp>
        <p:nvSpPr>
          <p:cNvPr id="19" name="Text 17"/>
          <p:cNvSpPr/>
          <p:nvPr/>
        </p:nvSpPr>
        <p:spPr>
          <a:xfrm>
            <a:off x="5154930" y="4168140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05</a:t>
            </a:r>
            <a:endParaRPr lang="en-US" sz="1450" dirty="0"/>
          </a:p>
        </p:txBody>
      </p:sp>
      <p:sp>
        <p:nvSpPr>
          <p:cNvPr id="20" name="Shape 18"/>
          <p:cNvSpPr/>
          <p:nvPr/>
        </p:nvSpPr>
        <p:spPr>
          <a:xfrm>
            <a:off x="5154930" y="4460438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21" name="Text 19"/>
          <p:cNvSpPr/>
          <p:nvPr/>
        </p:nvSpPr>
        <p:spPr>
          <a:xfrm>
            <a:off x="5154930" y="459878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Кейс кофеен</a:t>
            </a:r>
            <a:endParaRPr lang="en-US" sz="2600" dirty="0">
              <a:latin typeface="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154930" y="5126474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Анализ ниши и ценовой ориентир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9660731" y="4168140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06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9660731" y="4460438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25" name="Text 23"/>
          <p:cNvSpPr/>
          <p:nvPr/>
        </p:nvSpPr>
        <p:spPr>
          <a:xfrm>
            <a:off x="9660731" y="4598789"/>
            <a:ext cx="3712369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Скрытые</a:t>
            </a: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</a:t>
            </a: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возможности</a:t>
            </a:r>
            <a:endParaRPr lang="en-US" sz="2600" dirty="0">
              <a:latin typeface="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9660731" y="5126474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Локальные монополии в жилых массивах</a:t>
            </a:r>
            <a:endParaRPr lang="en-US" sz="1450" dirty="0"/>
          </a:p>
        </p:txBody>
      </p:sp>
      <p:sp>
        <p:nvSpPr>
          <p:cNvPr id="27" name="Text 25"/>
          <p:cNvSpPr/>
          <p:nvPr/>
        </p:nvSpPr>
        <p:spPr>
          <a:xfrm>
            <a:off x="649129" y="5747623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07</a:t>
            </a:r>
            <a:endParaRPr lang="en-US" sz="1450" dirty="0"/>
          </a:p>
        </p:txBody>
      </p:sp>
      <p:sp>
        <p:nvSpPr>
          <p:cNvPr id="28" name="Shape 26"/>
          <p:cNvSpPr/>
          <p:nvPr/>
        </p:nvSpPr>
        <p:spPr>
          <a:xfrm>
            <a:off x="649129" y="6039922"/>
            <a:ext cx="13332023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29" name="Text 27"/>
          <p:cNvSpPr/>
          <p:nvPr/>
        </p:nvSpPr>
        <p:spPr>
          <a:xfrm>
            <a:off x="649129" y="6178272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Рекомендации</a:t>
            </a:r>
            <a:endParaRPr lang="en-US" sz="2600" dirty="0">
              <a:latin typeface="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649129" y="6705957"/>
            <a:ext cx="1333202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Стратегия выхода на рынок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57826" y="388977"/>
            <a:ext cx="7411283" cy="589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Обзор рынка общепита Москвы</a:t>
            </a:r>
            <a:endParaRPr lang="en-US" sz="3700" dirty="0">
              <a:latin typeface=""/>
            </a:endParaRPr>
          </a:p>
        </p:txBody>
      </p:sp>
      <p:sp>
        <p:nvSpPr>
          <p:cNvPr id="3" name="Text 1"/>
          <p:cNvSpPr/>
          <p:nvPr/>
        </p:nvSpPr>
        <p:spPr>
          <a:xfrm>
            <a:off x="1657826" y="1015365"/>
            <a:ext cx="367950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С кем придется конкурировать?</a:t>
            </a:r>
            <a:endParaRPr lang="en-US" sz="1850" dirty="0">
              <a:latin typeface=""/>
            </a:endParaRPr>
          </a:p>
        </p:txBody>
      </p:sp>
      <p:sp>
        <p:nvSpPr>
          <p:cNvPr id="6" name="Text 4"/>
          <p:cNvSpPr/>
          <p:nvPr/>
        </p:nvSpPr>
        <p:spPr>
          <a:xfrm>
            <a:off x="1542213" y="6515114"/>
            <a:ext cx="8337511" cy="1325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Лидеры рынка: </a:t>
            </a:r>
            <a:r>
              <a:rPr lang="ru-RU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Кафе и Рестораны занимают большую часть рынка.</a:t>
            </a:r>
          </a:p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endParaRPr lang="ru-RU" dirty="0">
              <a:solidFill>
                <a:srgbClr val="6E6666"/>
              </a:solidFill>
              <a:latin typeface="Poppins" pitchFamily="34" charset="0"/>
              <a:ea typeface="Poppins" pitchFamily="34" charset="-122"/>
              <a:cs typeface="Poppins" pitchFamily="34" charset="-120"/>
            </a:endParaRPr>
          </a:p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Кофейни: </a:t>
            </a:r>
            <a:r>
              <a:rPr lang="ru-RU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Занимают 3-е место по популярности. Ниша развита, но спрос стабильно высок.</a:t>
            </a:r>
          </a:p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endParaRPr lang="ru-RU" dirty="0">
              <a:solidFill>
                <a:srgbClr val="6E6666"/>
              </a:solidFill>
              <a:latin typeface="Poppins" pitchFamily="34" charset="0"/>
              <a:ea typeface="Poppins" pitchFamily="34" charset="-122"/>
              <a:cs typeface="Poppins" pitchFamily="34" charset="-120"/>
            </a:endParaRPr>
          </a:p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Вывод: </a:t>
            </a:r>
            <a:r>
              <a:rPr lang="ru-RU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Рынок насыщен, но формат кофейни остается одним из самых востребованных у москвичей.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62C0876-8CD2-9343-AD53-DB8C4FC0F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826" y="1585149"/>
            <a:ext cx="8961175" cy="4773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574119"/>
            <a:ext cx="10135195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Сети vs Уникальные заведения</a:t>
            </a:r>
            <a:endParaRPr lang="en-US" sz="5200" dirty="0">
              <a:latin typeface="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49129" y="5940981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Наблюдения</a:t>
            </a:r>
            <a:endParaRPr lang="en-US" sz="2600" dirty="0">
              <a:latin typeface="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49129" y="6635591"/>
            <a:ext cx="13332143" cy="890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62% рынка — несетевые проекты, москвичи ценят авторский подход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Кофейни и фастфуд имеют самую высокую долю сетевого распространения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Формат несетевого заведения соответствует предпочтениям 62% рынка</a:t>
            </a:r>
            <a:endParaRPr lang="en-US" sz="145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F4AA409-7FE2-6347-81E7-5BDDDFB1B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046" y="1759813"/>
            <a:ext cx="3860435" cy="4042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59079" y="351830"/>
            <a:ext cx="4296728" cy="537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География</a:t>
            </a:r>
            <a:r>
              <a:rPr lang="en-US" sz="335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бизнеса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2159079" y="919639"/>
            <a:ext cx="2148364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Где самый трафик?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2159079" y="6573917"/>
            <a:ext cx="3386018" cy="1303734"/>
          </a:xfrm>
          <a:prstGeom prst="roundRect">
            <a:avLst>
              <a:gd name="adj" fmla="val 13756"/>
            </a:avLst>
          </a:prstGeom>
          <a:solidFill>
            <a:srgbClr val="ECDFE3"/>
          </a:solidFill>
          <a:ln/>
        </p:spPr>
      </p:sp>
      <p:sp>
        <p:nvSpPr>
          <p:cNvPr id="9" name="Shape 6"/>
          <p:cNvSpPr/>
          <p:nvPr/>
        </p:nvSpPr>
        <p:spPr>
          <a:xfrm>
            <a:off x="2278618" y="6693456"/>
            <a:ext cx="358616" cy="358616"/>
          </a:xfrm>
          <a:prstGeom prst="roundRect">
            <a:avLst>
              <a:gd name="adj" fmla="val 25495476"/>
            </a:avLst>
          </a:prstGeom>
          <a:solidFill>
            <a:srgbClr val="C7A2AC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77202" y="6792039"/>
            <a:ext cx="161330" cy="16133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2278618" y="7129105"/>
            <a:ext cx="2148364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Гастро-магистрали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2278618" y="7443788"/>
            <a:ext cx="3146941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Проспекты с максимальным трафиком и конкуренцией</a:t>
            </a:r>
            <a:endParaRPr lang="en-US" sz="900" dirty="0"/>
          </a:p>
        </p:txBody>
      </p:sp>
      <p:sp>
        <p:nvSpPr>
          <p:cNvPr id="13" name="Shape 9"/>
          <p:cNvSpPr/>
          <p:nvPr/>
        </p:nvSpPr>
        <p:spPr>
          <a:xfrm>
            <a:off x="5622131" y="6573917"/>
            <a:ext cx="3386018" cy="1303734"/>
          </a:xfrm>
          <a:prstGeom prst="roundRect">
            <a:avLst>
              <a:gd name="adj" fmla="val 13756"/>
            </a:avLst>
          </a:prstGeom>
          <a:solidFill>
            <a:srgbClr val="ECDFE3"/>
          </a:solidFill>
          <a:ln/>
        </p:spPr>
      </p:sp>
      <p:sp>
        <p:nvSpPr>
          <p:cNvPr id="14" name="Shape 10"/>
          <p:cNvSpPr/>
          <p:nvPr/>
        </p:nvSpPr>
        <p:spPr>
          <a:xfrm>
            <a:off x="5741670" y="6693456"/>
            <a:ext cx="358616" cy="358616"/>
          </a:xfrm>
          <a:prstGeom prst="roundRect">
            <a:avLst>
              <a:gd name="adj" fmla="val 25495476"/>
            </a:avLst>
          </a:prstGeom>
          <a:solidFill>
            <a:srgbClr val="C7A2AC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0254" y="6792039"/>
            <a:ext cx="161330" cy="16133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5741670" y="7129105"/>
            <a:ext cx="2148364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Центр</a:t>
            </a:r>
            <a:endParaRPr lang="en-US" sz="1650" dirty="0"/>
          </a:p>
        </p:txBody>
      </p:sp>
      <p:sp>
        <p:nvSpPr>
          <p:cNvPr id="17" name="Text 12"/>
          <p:cNvSpPr/>
          <p:nvPr/>
        </p:nvSpPr>
        <p:spPr>
          <a:xfrm>
            <a:off x="5741670" y="7443788"/>
            <a:ext cx="3146941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ЦАО перенасыщен общепитом</a:t>
            </a:r>
            <a:endParaRPr lang="en-US" sz="900" dirty="0"/>
          </a:p>
        </p:txBody>
      </p:sp>
      <p:sp>
        <p:nvSpPr>
          <p:cNvPr id="18" name="Shape 13"/>
          <p:cNvSpPr/>
          <p:nvPr/>
        </p:nvSpPr>
        <p:spPr>
          <a:xfrm>
            <a:off x="9085183" y="6573917"/>
            <a:ext cx="3386018" cy="1303734"/>
          </a:xfrm>
          <a:prstGeom prst="roundRect">
            <a:avLst>
              <a:gd name="adj" fmla="val 13756"/>
            </a:avLst>
          </a:prstGeom>
          <a:solidFill>
            <a:srgbClr val="ECDFE3"/>
          </a:solidFill>
          <a:ln/>
        </p:spPr>
      </p:sp>
      <p:sp>
        <p:nvSpPr>
          <p:cNvPr id="19" name="Shape 14"/>
          <p:cNvSpPr/>
          <p:nvPr/>
        </p:nvSpPr>
        <p:spPr>
          <a:xfrm>
            <a:off x="9204722" y="6693456"/>
            <a:ext cx="358616" cy="358616"/>
          </a:xfrm>
          <a:prstGeom prst="roundRect">
            <a:avLst>
              <a:gd name="adj" fmla="val 25495476"/>
            </a:avLst>
          </a:prstGeom>
          <a:solidFill>
            <a:srgbClr val="C7A2AC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03306" y="6792039"/>
            <a:ext cx="161330" cy="16133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204722" y="7129105"/>
            <a:ext cx="2148364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МКАД</a:t>
            </a:r>
            <a:endParaRPr lang="en-US" sz="1650" dirty="0"/>
          </a:p>
        </p:txBody>
      </p:sp>
      <p:sp>
        <p:nvSpPr>
          <p:cNvPr id="22" name="Text 16"/>
          <p:cNvSpPr/>
          <p:nvPr/>
        </p:nvSpPr>
        <p:spPr>
          <a:xfrm>
            <a:off x="9204722" y="7443788"/>
            <a:ext cx="3146941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Придорожные кафе, не для уютной кофейни</a:t>
            </a:r>
            <a:endParaRPr lang="en-US" sz="9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961A3D5E-1F82-954A-B1BD-EE251692C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326" y="1175766"/>
            <a:ext cx="12043648" cy="533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35529" y="554831"/>
            <a:ext cx="7845743" cy="1666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Ценообразование и районы</a:t>
            </a:r>
            <a:endParaRPr lang="en-US" sz="5200" dirty="0">
              <a:latin typeface="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529" y="2499360"/>
            <a:ext cx="927378" cy="11951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48287" y="2684740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ЦАО (Центр)</a:t>
            </a:r>
            <a:endParaRPr lang="en-US" sz="2600" dirty="0">
              <a:latin typeface=""/>
            </a:endParaRPr>
          </a:p>
        </p:txBody>
      </p:sp>
      <p:sp>
        <p:nvSpPr>
          <p:cNvPr id="6" name="Text 2"/>
          <p:cNvSpPr/>
          <p:nvPr/>
        </p:nvSpPr>
        <p:spPr>
          <a:xfrm>
            <a:off x="7248287" y="3212425"/>
            <a:ext cx="673298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Самые высокие чеки и дорогая аренда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5529" y="3694509"/>
            <a:ext cx="927378" cy="11951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248287" y="3879890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Спальные</a:t>
            </a: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районы</a:t>
            </a:r>
            <a:endParaRPr lang="en-US" sz="2600" dirty="0"/>
          </a:p>
        </p:txBody>
      </p:sp>
      <p:sp>
        <p:nvSpPr>
          <p:cNvPr id="9" name="Text 4"/>
          <p:cNvSpPr/>
          <p:nvPr/>
        </p:nvSpPr>
        <p:spPr>
          <a:xfrm>
            <a:off x="7248287" y="4407575"/>
            <a:ext cx="673298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Чеки ниже, аудитория стабильнее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5529" y="4889659"/>
            <a:ext cx="927378" cy="11951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48287" y="507503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Север</a:t>
            </a: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и Запад</a:t>
            </a:r>
            <a:endParaRPr lang="en-US" sz="2600" dirty="0"/>
          </a:p>
        </p:txBody>
      </p:sp>
      <p:sp>
        <p:nvSpPr>
          <p:cNvPr id="12" name="Text 6"/>
          <p:cNvSpPr/>
          <p:nvPr/>
        </p:nvSpPr>
        <p:spPr>
          <a:xfrm>
            <a:off x="7248287" y="5602724"/>
            <a:ext cx="673298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Золотая середина — платежеспособные люди, конкуренция ниже</a:t>
            </a:r>
            <a:endParaRPr lang="en-US" sz="1450" dirty="0"/>
          </a:p>
        </p:txBody>
      </p:sp>
      <p:sp>
        <p:nvSpPr>
          <p:cNvPr id="13" name="Shape 7"/>
          <p:cNvSpPr/>
          <p:nvPr/>
        </p:nvSpPr>
        <p:spPr>
          <a:xfrm>
            <a:off x="388883" y="6293406"/>
            <a:ext cx="13592389" cy="1381363"/>
          </a:xfrm>
          <a:prstGeom prst="roundRect">
            <a:avLst>
              <a:gd name="adj" fmla="val 20142"/>
            </a:avLst>
          </a:prstGeom>
          <a:solidFill>
            <a:srgbClr val="E2CFD4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601" y="6502004"/>
            <a:ext cx="231815" cy="18538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83052" y="6502004"/>
            <a:ext cx="12685500" cy="98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Ключевой инсайт:</a:t>
            </a:r>
            <a:r>
              <a:rPr lang="en-US" sz="145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Северный (САО), Западный (ЗАО) и Северо-Западный (СЗАО) округа предлагают оптимальное соотношение платежеспособности аудитории и уровня конкуренции.</a:t>
            </a:r>
            <a:endParaRPr lang="en-US" sz="14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12E7B57-2014-D448-A615-C60D2B88A7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290" y="879078"/>
            <a:ext cx="5454060" cy="52057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13503" y="341948"/>
            <a:ext cx="4168021" cy="521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Кейс</a:t>
            </a:r>
            <a:r>
              <a:rPr lang="en-US" sz="325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«Central Perk»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2313503" y="891897"/>
            <a:ext cx="217062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Анализ ниши кофеен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2313503" y="1333500"/>
            <a:ext cx="2657237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Факты для бизнес-модели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313503" y="1666399"/>
            <a:ext cx="4345900" cy="452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 Москве функционирует более </a:t>
            </a:r>
            <a:r>
              <a:rPr lang="en-US" sz="900" b="1" dirty="0">
                <a:solidFill>
                  <a:srgbClr val="824E5C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1400 кофеен</a:t>
            </a: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, что свидетельствует о насыщенности рынка. Медианная цена чашки капучино составляет 170–200 рублей — это ориентир, на который рассчитывает целевой гость.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2313503" y="2183844"/>
            <a:ext cx="4345900" cy="452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Центральный округ с 428 кофейнями представляет собой зону максимальной конкуренции. Открытие там рискованно без уникального торгового предложения.</a:t>
            </a:r>
            <a:endParaRPr lang="en-US" sz="9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916" y="1342549"/>
            <a:ext cx="5374481" cy="537448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2313503" y="6938129"/>
            <a:ext cx="3273981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1400+</a:t>
            </a:r>
            <a:endParaRPr lang="en-US" sz="3000" dirty="0"/>
          </a:p>
        </p:txBody>
      </p:sp>
      <p:sp>
        <p:nvSpPr>
          <p:cNvPr id="9" name="Text 6"/>
          <p:cNvSpPr/>
          <p:nvPr/>
        </p:nvSpPr>
        <p:spPr>
          <a:xfrm>
            <a:off x="2908459" y="7433072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Кофейни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313503" y="7736919"/>
            <a:ext cx="3273981" cy="150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 Москве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5678091" y="6938129"/>
            <a:ext cx="327410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428</a:t>
            </a:r>
            <a:endParaRPr lang="en-US" sz="3000" dirty="0"/>
          </a:p>
        </p:txBody>
      </p:sp>
      <p:sp>
        <p:nvSpPr>
          <p:cNvPr id="12" name="Text 9"/>
          <p:cNvSpPr/>
          <p:nvPr/>
        </p:nvSpPr>
        <p:spPr>
          <a:xfrm>
            <a:off x="6273165" y="7433072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В ЦАО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678091" y="7736919"/>
            <a:ext cx="3274100" cy="150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кофеен</a:t>
            </a:r>
            <a:endParaRPr lang="en-US" sz="900" dirty="0"/>
          </a:p>
        </p:txBody>
      </p:sp>
      <p:sp>
        <p:nvSpPr>
          <p:cNvPr id="14" name="Text 11"/>
          <p:cNvSpPr/>
          <p:nvPr/>
        </p:nvSpPr>
        <p:spPr>
          <a:xfrm>
            <a:off x="9042797" y="6938129"/>
            <a:ext cx="3273981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170-200</a:t>
            </a:r>
            <a:endParaRPr lang="en-US" sz="3000" dirty="0"/>
          </a:p>
        </p:txBody>
      </p:sp>
      <p:sp>
        <p:nvSpPr>
          <p:cNvPr id="15" name="Text 12"/>
          <p:cNvSpPr/>
          <p:nvPr/>
        </p:nvSpPr>
        <p:spPr>
          <a:xfrm>
            <a:off x="9637752" y="7433072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Руб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042797" y="7736919"/>
            <a:ext cx="3273981" cy="150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медианная цена капучино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9831" y="1045964"/>
            <a:ext cx="6289358" cy="705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Скрытые возможности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549831" y="1804868"/>
            <a:ext cx="4841915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«Голубой океан» в жилых массивах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549831" y="2357199"/>
            <a:ext cx="3955613" cy="1583055"/>
          </a:xfrm>
          <a:prstGeom prst="roundRect">
            <a:avLst>
              <a:gd name="adj" fmla="val 14888"/>
            </a:avLst>
          </a:prstGeom>
          <a:solidFill>
            <a:srgbClr val="ECDFE3"/>
          </a:solidFill>
          <a:ln/>
        </p:spPr>
      </p:sp>
      <p:sp>
        <p:nvSpPr>
          <p:cNvPr id="6" name="Shape 3"/>
          <p:cNvSpPr/>
          <p:nvPr/>
        </p:nvSpPr>
        <p:spPr>
          <a:xfrm>
            <a:off x="706874" y="2514243"/>
            <a:ext cx="471249" cy="471249"/>
          </a:xfrm>
          <a:prstGeom prst="roundRect">
            <a:avLst>
              <a:gd name="adj" fmla="val 19401814"/>
            </a:avLst>
          </a:prstGeom>
          <a:solidFill>
            <a:srgbClr val="C7A2AC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6414" y="2643783"/>
            <a:ext cx="212050" cy="21205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06874" y="3118485"/>
            <a:ext cx="2823210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458 улиц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06874" y="3551039"/>
            <a:ext cx="3641527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 одним заведением</a:t>
            </a:r>
            <a:endParaRPr lang="en-US" sz="1200" dirty="0"/>
          </a:p>
        </p:txBody>
      </p:sp>
      <p:sp>
        <p:nvSpPr>
          <p:cNvPr id="10" name="Shape 6"/>
          <p:cNvSpPr/>
          <p:nvPr/>
        </p:nvSpPr>
        <p:spPr>
          <a:xfrm>
            <a:off x="4638437" y="2357199"/>
            <a:ext cx="3955733" cy="1583055"/>
          </a:xfrm>
          <a:prstGeom prst="roundRect">
            <a:avLst>
              <a:gd name="adj" fmla="val 14888"/>
            </a:avLst>
          </a:prstGeom>
          <a:solidFill>
            <a:srgbClr val="ECDFE3"/>
          </a:solidFill>
          <a:ln/>
        </p:spPr>
      </p:sp>
      <p:sp>
        <p:nvSpPr>
          <p:cNvPr id="11" name="Shape 7"/>
          <p:cNvSpPr/>
          <p:nvPr/>
        </p:nvSpPr>
        <p:spPr>
          <a:xfrm>
            <a:off x="4795480" y="2514243"/>
            <a:ext cx="471249" cy="471249"/>
          </a:xfrm>
          <a:prstGeom prst="roundRect">
            <a:avLst>
              <a:gd name="adj" fmla="val 19401814"/>
            </a:avLst>
          </a:prstGeom>
          <a:solidFill>
            <a:srgbClr val="C7A2AC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25020" y="2643783"/>
            <a:ext cx="212050" cy="21205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795480" y="3118485"/>
            <a:ext cx="3133011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Локальная монополия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4795480" y="3551039"/>
            <a:ext cx="3641646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 жилом массиве</a:t>
            </a:r>
            <a:endParaRPr lang="en-US" sz="1200" dirty="0"/>
          </a:p>
        </p:txBody>
      </p:sp>
      <p:sp>
        <p:nvSpPr>
          <p:cNvPr id="15" name="Shape 10"/>
          <p:cNvSpPr/>
          <p:nvPr/>
        </p:nvSpPr>
        <p:spPr>
          <a:xfrm>
            <a:off x="549831" y="4073247"/>
            <a:ext cx="8044339" cy="1583055"/>
          </a:xfrm>
          <a:prstGeom prst="roundRect">
            <a:avLst>
              <a:gd name="adj" fmla="val 14888"/>
            </a:avLst>
          </a:prstGeom>
          <a:solidFill>
            <a:srgbClr val="ECDFE3"/>
          </a:solidFill>
          <a:ln/>
        </p:spPr>
      </p:sp>
      <p:sp>
        <p:nvSpPr>
          <p:cNvPr id="16" name="Shape 11"/>
          <p:cNvSpPr/>
          <p:nvPr/>
        </p:nvSpPr>
        <p:spPr>
          <a:xfrm>
            <a:off x="706874" y="4230291"/>
            <a:ext cx="471249" cy="471249"/>
          </a:xfrm>
          <a:prstGeom prst="roundRect">
            <a:avLst>
              <a:gd name="adj" fmla="val 19401814"/>
            </a:avLst>
          </a:prstGeom>
          <a:solidFill>
            <a:srgbClr val="C7A2AC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6414" y="4359831"/>
            <a:ext cx="212050" cy="21205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06874" y="4834533"/>
            <a:ext cx="2823210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Любимое место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06874" y="5267087"/>
            <a:ext cx="7730252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для соседей</a:t>
            </a:r>
            <a:endParaRPr lang="en-US" sz="1200" dirty="0"/>
          </a:p>
        </p:txBody>
      </p:sp>
      <p:sp>
        <p:nvSpPr>
          <p:cNvPr id="20" name="Text 14"/>
          <p:cNvSpPr/>
          <p:nvPr/>
        </p:nvSpPr>
        <p:spPr>
          <a:xfrm>
            <a:off x="785455" y="5955625"/>
            <a:ext cx="7808714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Мы обнаружили </a:t>
            </a:r>
            <a:r>
              <a:rPr lang="en-US" sz="12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458 улиц</a:t>
            </a:r>
            <a:r>
              <a:rPr lang="en-US" sz="12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в Москве, на которых расположено всего </a:t>
            </a:r>
            <a:r>
              <a:rPr lang="en-US" sz="1200" b="1" dirty="0">
                <a:solidFill>
                  <a:srgbClr val="824E5C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одно</a:t>
            </a:r>
            <a:r>
              <a:rPr lang="en-US" sz="12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заведение общепита. Это локальные монополии в жилых массивах или новых жилых комплексах.</a:t>
            </a:r>
            <a:endParaRPr lang="en-US" sz="1200" dirty="0"/>
          </a:p>
        </p:txBody>
      </p:sp>
      <p:sp>
        <p:nvSpPr>
          <p:cNvPr id="21" name="Shape 15"/>
          <p:cNvSpPr/>
          <p:nvPr/>
        </p:nvSpPr>
        <p:spPr>
          <a:xfrm>
            <a:off x="549831" y="5805964"/>
            <a:ext cx="22860" cy="763667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22" name="Text 16"/>
          <p:cNvSpPr/>
          <p:nvPr/>
        </p:nvSpPr>
        <p:spPr>
          <a:xfrm>
            <a:off x="549831" y="6719292"/>
            <a:ext cx="8044339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Отсутствие прямой конкуренции «дверь в дверь» создает возможность стать любимым местом для жителей соседних домов и сформировать лояльное комьюнити.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55790" y="1043821"/>
            <a:ext cx="5747028" cy="599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 err="1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Итоговая</a:t>
            </a:r>
            <a:r>
              <a:rPr lang="en-US" sz="375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 </a:t>
            </a:r>
            <a:r>
              <a:rPr lang="en-US" sz="3750" dirty="0" err="1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рекомендация</a:t>
            </a:r>
            <a:endParaRPr lang="en-US" sz="3750" dirty="0">
              <a:latin typeface=""/>
            </a:endParaRPr>
          </a:p>
        </p:txBody>
      </p:sp>
      <p:sp>
        <p:nvSpPr>
          <p:cNvPr id="3" name="Text 1"/>
          <p:cNvSpPr/>
          <p:nvPr/>
        </p:nvSpPr>
        <p:spPr>
          <a:xfrm>
            <a:off x="1555790" y="1787843"/>
            <a:ext cx="10067449" cy="827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Мечта</a:t>
            </a: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о кофейне </a:t>
            </a:r>
            <a:r>
              <a:rPr lang="en-US" sz="5200" dirty="0">
                <a:solidFill>
                  <a:srgbClr val="824E5C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осуществима</a:t>
            </a:r>
            <a:endParaRPr lang="en-US" sz="5200" dirty="0"/>
          </a:p>
        </p:txBody>
      </p:sp>
      <p:sp>
        <p:nvSpPr>
          <p:cNvPr id="4" name="Shape 2"/>
          <p:cNvSpPr/>
          <p:nvPr/>
        </p:nvSpPr>
        <p:spPr>
          <a:xfrm>
            <a:off x="1689378" y="2960132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5" name="Shape 3"/>
          <p:cNvSpPr/>
          <p:nvPr/>
        </p:nvSpPr>
        <p:spPr>
          <a:xfrm>
            <a:off x="1555790" y="2872502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5921" y="2972633"/>
            <a:ext cx="200263" cy="20026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052518" y="2893338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Локация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2052518" y="3251002"/>
            <a:ext cx="11022092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Исключить ЦАО. Рассматривать Северный (САО) или Западный (ЗАО) округа</a:t>
            </a:r>
            <a:endParaRPr lang="en-US" sz="1050" dirty="0"/>
          </a:p>
        </p:txBody>
      </p:sp>
      <p:sp>
        <p:nvSpPr>
          <p:cNvPr id="9" name="Shape 6"/>
          <p:cNvSpPr/>
          <p:nvPr/>
        </p:nvSpPr>
        <p:spPr>
          <a:xfrm>
            <a:off x="1889641" y="3864531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10" name="Shape 7"/>
          <p:cNvSpPr/>
          <p:nvPr/>
        </p:nvSpPr>
        <p:spPr>
          <a:xfrm>
            <a:off x="1756053" y="3776901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56184" y="3877032"/>
            <a:ext cx="200263" cy="20026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2252782" y="3797737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Точный адрес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2252782" y="4155400"/>
            <a:ext cx="10821829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Искать помещение на «улицах одного заведения» в густонаселенном спальном районе</a:t>
            </a:r>
            <a:endParaRPr lang="en-US" sz="1050" dirty="0"/>
          </a:p>
        </p:txBody>
      </p:sp>
      <p:sp>
        <p:nvSpPr>
          <p:cNvPr id="14" name="Shape 10"/>
          <p:cNvSpPr/>
          <p:nvPr/>
        </p:nvSpPr>
        <p:spPr>
          <a:xfrm>
            <a:off x="2090023" y="4768929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15" name="Shape 11"/>
          <p:cNvSpPr/>
          <p:nvPr/>
        </p:nvSpPr>
        <p:spPr>
          <a:xfrm>
            <a:off x="1956435" y="4681299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56567" y="4781431"/>
            <a:ext cx="200263" cy="20026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2453164" y="4702135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Формат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2453164" y="5059799"/>
            <a:ext cx="10621447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Несетевая уютная кофейня «у дома» с атмосферой комьюнити</a:t>
            </a:r>
            <a:endParaRPr lang="en-US" sz="1050" dirty="0"/>
          </a:p>
        </p:txBody>
      </p:sp>
      <p:sp>
        <p:nvSpPr>
          <p:cNvPr id="19" name="Shape 14"/>
          <p:cNvSpPr/>
          <p:nvPr/>
        </p:nvSpPr>
        <p:spPr>
          <a:xfrm>
            <a:off x="2290286" y="5673328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20" name="Shape 15"/>
          <p:cNvSpPr/>
          <p:nvPr/>
        </p:nvSpPr>
        <p:spPr>
          <a:xfrm>
            <a:off x="2156698" y="5585698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56830" y="5685830"/>
            <a:ext cx="200263" cy="200263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2653427" y="5606534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Цены</a:t>
            </a:r>
            <a:endParaRPr lang="en-US" sz="1850" dirty="0"/>
          </a:p>
        </p:txBody>
      </p:sp>
      <p:sp>
        <p:nvSpPr>
          <p:cNvPr id="23" name="Text 17"/>
          <p:cNvSpPr/>
          <p:nvPr/>
        </p:nvSpPr>
        <p:spPr>
          <a:xfrm>
            <a:off x="2653427" y="5964198"/>
            <a:ext cx="10421183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Демократичные, ориентир на капучино 170–190 руб</a:t>
            </a:r>
            <a:endParaRPr lang="en-US" sz="1050" dirty="0"/>
          </a:p>
        </p:txBody>
      </p:sp>
      <p:sp>
        <p:nvSpPr>
          <p:cNvPr id="24" name="Shape 18"/>
          <p:cNvSpPr/>
          <p:nvPr/>
        </p:nvSpPr>
        <p:spPr>
          <a:xfrm>
            <a:off x="2090023" y="6577727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25" name="Shape 19"/>
          <p:cNvSpPr/>
          <p:nvPr/>
        </p:nvSpPr>
        <p:spPr>
          <a:xfrm>
            <a:off x="1956435" y="6490097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056567" y="6590228"/>
            <a:ext cx="200263" cy="200263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2453164" y="6510933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Фишка</a:t>
            </a:r>
            <a:endParaRPr lang="en-US" sz="1850" dirty="0"/>
          </a:p>
        </p:txBody>
      </p:sp>
      <p:sp>
        <p:nvSpPr>
          <p:cNvPr id="28" name="Text 21"/>
          <p:cNvSpPr/>
          <p:nvPr/>
        </p:nvSpPr>
        <p:spPr>
          <a:xfrm>
            <a:off x="2453164" y="6868597"/>
            <a:ext cx="10621447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Работа с 7:00 или 24/7 если рядом транспортный узел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457</Words>
  <Application>Microsoft Macintosh PowerPoint</Application>
  <PresentationFormat>Произвольный</PresentationFormat>
  <Paragraphs>98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Baskervville</vt:lpstr>
      <vt:lpstr>Baskervville Light</vt:lpstr>
      <vt:lpstr>Poppins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Microsoft Office User</cp:lastModifiedBy>
  <cp:revision>8</cp:revision>
  <dcterms:created xsi:type="dcterms:W3CDTF">2026-01-29T08:59:13Z</dcterms:created>
  <dcterms:modified xsi:type="dcterms:W3CDTF">2026-01-29T09:30:45Z</dcterms:modified>
</cp:coreProperties>
</file>